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80" r:id="rId3"/>
    <p:sldId id="295" r:id="rId4"/>
    <p:sldId id="257" r:id="rId5"/>
    <p:sldId id="302" r:id="rId6"/>
    <p:sldId id="281" r:id="rId7"/>
    <p:sldId id="258" r:id="rId8"/>
    <p:sldId id="296" r:id="rId9"/>
    <p:sldId id="306" r:id="rId10"/>
    <p:sldId id="297" r:id="rId11"/>
    <p:sldId id="279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304" r:id="rId23"/>
    <p:sldId id="271" r:id="rId24"/>
    <p:sldId id="272" r:id="rId25"/>
    <p:sldId id="305" r:id="rId26"/>
    <p:sldId id="274" r:id="rId27"/>
    <p:sldId id="298" r:id="rId28"/>
    <p:sldId id="299" r:id="rId29"/>
    <p:sldId id="300" r:id="rId30"/>
    <p:sldId id="277" r:id="rId31"/>
    <p:sldId id="278" r:id="rId32"/>
    <p:sldId id="303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5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2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52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5161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e2aa1b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e2aa1b4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6de2aa1b46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e2aa1b4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e2aa1b46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6de2aa1b4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de2aa1b4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de2aa1b46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6de2aa1b46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869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46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Scoping an Actionable ML Project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69453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1904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Goals: </a:t>
            </a:r>
            <a:r>
              <a:rPr lang="en-US" sz="2200" dirty="0">
                <a:solidFill>
                  <a:srgbClr val="000000"/>
                </a:solidFill>
              </a:rPr>
              <a:t>Define the goal(s) of the project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Actions: </a:t>
            </a:r>
            <a:r>
              <a:rPr lang="en-US" sz="2200" dirty="0">
                <a:solidFill>
                  <a:srgbClr val="000000"/>
                </a:solidFill>
              </a:rPr>
              <a:t>What actions/interventions will you inform?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Data: </a:t>
            </a:r>
            <a:r>
              <a:rPr lang="en-US" sz="2200" dirty="0">
                <a:solidFill>
                  <a:srgbClr val="000000"/>
                </a:solidFill>
              </a:rPr>
              <a:t>What data do you have internally? What data do you need? What can you augment from external and public sources?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8" lvl="0" indent="-190493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b="1" dirty="0">
                <a:solidFill>
                  <a:srgbClr val="000000"/>
                </a:solidFill>
              </a:rPr>
              <a:t>Analysis:</a:t>
            </a:r>
            <a:r>
              <a:rPr lang="en-US" sz="2200" dirty="0">
                <a:solidFill>
                  <a:srgbClr val="000000"/>
                </a:solidFill>
              </a:rPr>
              <a:t> What analysis needs to be done? </a:t>
            </a:r>
            <a:br>
              <a:rPr lang="en-US" sz="2200" dirty="0">
                <a:solidFill>
                  <a:srgbClr val="000000"/>
                </a:solidFill>
              </a:rPr>
            </a:br>
            <a:r>
              <a:rPr lang="en-US" sz="2200" dirty="0">
                <a:solidFill>
                  <a:srgbClr val="000000"/>
                </a:solidFill>
              </a:rPr>
              <a:t>How will it be validated?</a:t>
            </a:r>
            <a:endParaRPr sz="2200" dirty="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endParaRPr sz="2200" dirty="0">
              <a:solidFill>
                <a:srgbClr val="000000"/>
              </a:solidFill>
            </a:endParaRPr>
          </a:p>
          <a:p>
            <a:pPr marL="266695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 b="1" dirty="0">
                <a:solidFill>
                  <a:srgbClr val="000000"/>
                </a:solidFill>
              </a:rPr>
              <a:t>Ethics: </a:t>
            </a:r>
            <a:r>
              <a:rPr lang="en-US" sz="2200" dirty="0">
                <a:solidFill>
                  <a:srgbClr val="000000"/>
                </a:solidFill>
              </a:rPr>
              <a:t>What are the privacy, transparency, discrimination/equity, and accountability issues?</a:t>
            </a:r>
            <a:endParaRPr sz="2200" dirty="0">
              <a:solidFill>
                <a:srgbClr val="000000"/>
              </a:solidFill>
            </a:endParaRPr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8837" y="2844399"/>
            <a:ext cx="3619474" cy="35417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"/>
          <p:cNvSpPr txBox="1"/>
          <p:nvPr/>
        </p:nvSpPr>
        <p:spPr>
          <a:xfrm>
            <a:off x="8835325" y="1701650"/>
            <a:ext cx="1463100" cy="4344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Problem</a:t>
            </a:r>
            <a:endParaRPr sz="1800" b="1"/>
          </a:p>
        </p:txBody>
      </p:sp>
      <p:sp>
        <p:nvSpPr>
          <p:cNvPr id="109" name="Google Shape;109;p5"/>
          <p:cNvSpPr/>
          <p:nvPr/>
        </p:nvSpPr>
        <p:spPr>
          <a:xfrm>
            <a:off x="9441175" y="2296000"/>
            <a:ext cx="251400" cy="548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Project teams and </a:t>
            </a:r>
            <a:r>
              <a:rPr lang="en-US" dirty="0" err="1">
                <a:solidFill>
                  <a:srgbClr val="000000"/>
                </a:solidFill>
              </a:rPr>
              <a:t>github</a:t>
            </a:r>
            <a:r>
              <a:rPr lang="en-US" dirty="0">
                <a:solidFill>
                  <a:srgbClr val="00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 dirty="0">
                <a:solidFill>
                  <a:srgbClr val="000000"/>
                </a:solidFill>
              </a:rPr>
              <a:t> assignment)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the categories of analysis we can use ML for?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#8855186</a:t>
            </a:r>
          </a:p>
        </p:txBody>
      </p:sp>
    </p:spTree>
    <p:extLst>
      <p:ext uri="{BB962C8B-B14F-4D97-AF65-F5344CB8AC3E}">
        <p14:creationId xmlns:p14="http://schemas.microsoft.com/office/powerpoint/2010/main" val="2016709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ethical issues/considerations for this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#8855186</a:t>
            </a:r>
          </a:p>
        </p:txBody>
      </p:sp>
    </p:spTree>
    <p:extLst>
      <p:ext uri="{BB962C8B-B14F-4D97-AF65-F5344CB8AC3E}">
        <p14:creationId xmlns:p14="http://schemas.microsoft.com/office/powerpoint/2010/main" val="698930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de2aa1b46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6de2aa1b46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Privacy &amp; Confidentiality 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Are you working with personal and/or sensitive data that is individually identifiable?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are you protecting the data?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533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Data Ownership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you have their permission? How was it obtained?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will/Can they opt out of their data being used?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de2aa1b46_0_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6de2aa1b46_0_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Transparency</a:t>
            </a:r>
            <a:endParaRPr b="1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actions are you taking on individuals based on this data?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you’re “targeting” know why and if they’re being “targeted”?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recourse do they have?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Would it make the front page of the national newspaper if they found out what you’re doing?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Which stakeholders should know about which parts of the project?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e2aa1b46_0_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6de2aa1b46_0_1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Discrimination/Equity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Are there any specific groups for whom you want to ensure equity of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How do you define, detect, and increase equity in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Social License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If the entire population of the country finds out about your project, will they be ok with it? Why?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Accountability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dirty="0">
                <a:solidFill>
                  <a:schemeClr val="dk1"/>
                </a:solidFill>
              </a:rPr>
              <a:t>Who are the people responsible and accountable for all the things above?</a:t>
            </a:r>
            <a:endParaRPr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Any other considerations such as consent, legal, </a:t>
            </a:r>
            <a:r>
              <a:rPr lang="en-US" b="1" dirty="0" err="1">
                <a:solidFill>
                  <a:schemeClr val="dk1"/>
                </a:solidFill>
              </a:rPr>
              <a:t>etc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 dirty="0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Project teams and </a:t>
            </a:r>
            <a:r>
              <a:rPr lang="en-US" dirty="0" err="1">
                <a:solidFill>
                  <a:srgbClr val="000000"/>
                </a:solidFill>
              </a:rPr>
              <a:t>github</a:t>
            </a:r>
            <a:r>
              <a:rPr lang="en-US" dirty="0">
                <a:solidFill>
                  <a:srgbClr val="00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>
                <a:solidFill>
                  <a:srgbClr val="000000"/>
                </a:solidFill>
              </a:rPr>
              <a:t> assignment)</a:t>
            </a:r>
            <a:endParaRPr lang="en-US" dirty="0">
              <a:solidFill>
                <a:srgbClr val="000000"/>
              </a:solidFill>
            </a:endParaRP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1171130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“I have some data, what can I do with it”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Which of the following are reasonable 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goals for an applied ML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#8855186</a:t>
            </a:r>
          </a:p>
        </p:txBody>
      </p:sp>
    </p:spTree>
    <p:extLst>
      <p:ext uri="{BB962C8B-B14F-4D97-AF65-F5344CB8AC3E}">
        <p14:creationId xmlns:p14="http://schemas.microsoft.com/office/powerpoint/2010/main" val="213723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is rarely the ultimate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policy/business/research goals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(beyond conducting the analysis)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remember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00BA7-FA45-884F-9820-9E5F2CB7A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Make sure and check that you can access your project repo today and download the data</a:t>
            </a:r>
          </a:p>
          <a:p>
            <a:endParaRPr lang="en-US" dirty="0"/>
          </a:p>
          <a:p>
            <a:r>
              <a:rPr lang="en-US" dirty="0"/>
              <a:t>Thursday:</a:t>
            </a:r>
          </a:p>
          <a:p>
            <a:pPr lvl="1"/>
            <a:r>
              <a:rPr lang="en-US" dirty="0"/>
              <a:t>Readings (Obermeyer et al; </a:t>
            </a:r>
            <a:r>
              <a:rPr lang="en-US" dirty="0" err="1"/>
              <a:t>Passi</a:t>
            </a:r>
            <a:r>
              <a:rPr lang="en-US" dirty="0"/>
              <a:t> &amp; </a:t>
            </a:r>
            <a:r>
              <a:rPr lang="en-US" dirty="0" err="1"/>
              <a:t>Barocas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What’s coming next week:</a:t>
            </a:r>
          </a:p>
          <a:p>
            <a:pPr lvl="1"/>
            <a:r>
              <a:rPr lang="en-US" dirty="0"/>
              <a:t>Assignment due Monday</a:t>
            </a:r>
          </a:p>
          <a:p>
            <a:pPr lvl="2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Project Formulation and Baselines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Readings</a:t>
            </a:r>
          </a:p>
        </p:txBody>
      </p:sp>
    </p:spTree>
    <p:extLst>
      <p:ext uri="{BB962C8B-B14F-4D97-AF65-F5344CB8AC3E}">
        <p14:creationId xmlns:p14="http://schemas.microsoft.com/office/powerpoint/2010/main" val="128593254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1582</Words>
  <Application>Microsoft Macintosh PowerPoint</Application>
  <PresentationFormat>Widescreen</PresentationFormat>
  <Paragraphs>275</Paragraphs>
  <Slides>32</Slides>
  <Notes>29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Simple Light</vt:lpstr>
      <vt:lpstr>PowerPoint Presentation</vt:lpstr>
      <vt:lpstr>Reminders </vt:lpstr>
      <vt:lpstr>PowerPoint Presentation</vt:lpstr>
      <vt:lpstr>Why Scoping is Critical</vt:lpstr>
      <vt:lpstr>Discussion Question</vt:lpstr>
      <vt:lpstr>The goal of this project is to build a model…</vt:lpstr>
      <vt:lpstr>Before Scoping: Initial Screening Criteria</vt:lpstr>
      <vt:lpstr>Scoping is an iterative and ongoing process</vt:lpstr>
      <vt:lpstr>Things to remember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Discussion Question</vt:lpstr>
      <vt:lpstr>   Types of Analysis Capabilities</vt:lpstr>
      <vt:lpstr>Validation and Implementation Plan</vt:lpstr>
      <vt:lpstr>Discussion Question</vt:lpstr>
      <vt:lpstr>Data and AI Ethics Issues</vt:lpstr>
      <vt:lpstr>Data Ethics Questions </vt:lpstr>
      <vt:lpstr>Data Ethics Questions </vt:lpstr>
      <vt:lpstr>Data Ethics Questions 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21</cp:revision>
  <dcterms:created xsi:type="dcterms:W3CDTF">2020-01-14T19:43:43Z</dcterms:created>
  <dcterms:modified xsi:type="dcterms:W3CDTF">2022-09-06T18:48:36Z</dcterms:modified>
</cp:coreProperties>
</file>